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8"/>
  </p:notesMasterIdLst>
  <p:handoutMasterIdLst>
    <p:handoutMasterId r:id="rId19"/>
  </p:handoutMasterIdLst>
  <p:sldIdLst>
    <p:sldId id="275" r:id="rId2"/>
    <p:sldId id="257" r:id="rId3"/>
    <p:sldId id="265" r:id="rId4"/>
    <p:sldId id="266" r:id="rId5"/>
    <p:sldId id="271" r:id="rId6"/>
    <p:sldId id="277" r:id="rId7"/>
    <p:sldId id="278" r:id="rId8"/>
    <p:sldId id="281" r:id="rId9"/>
    <p:sldId id="286" r:id="rId10"/>
    <p:sldId id="285" r:id="rId11"/>
    <p:sldId id="282" r:id="rId12"/>
    <p:sldId id="283" r:id="rId13"/>
    <p:sldId id="284" r:id="rId14"/>
    <p:sldId id="279" r:id="rId15"/>
    <p:sldId id="280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5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36DD-4739-401A-9F4F-12742B4A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DD2C-0DCA-E523-4FE6-92CB1DF2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pháp giải quyết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91E9F-10C2-7C49-5556-763E62C8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CF4C10-2173-BA0F-545F-7F92E3078332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FD561CD-7FD9-07A2-8D83-D8006E220593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Môi trường lập trình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D100522-5FD1-BC26-9138-EE2A163211F7}"/>
              </a:ext>
            </a:extLst>
          </p:cNvPr>
          <p:cNvSpPr txBox="1"/>
          <p:nvPr/>
        </p:nvSpPr>
        <p:spPr>
          <a:xfrm>
            <a:off x="603504" y="169272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Ngôn</a:t>
            </a:r>
            <a:r>
              <a:rPr lang="en-US" b="1" dirty="0"/>
              <a:t> </a:t>
            </a:r>
            <a:r>
              <a:rPr lang="en-US" b="1" dirty="0" err="1"/>
              <a:t>ngữ</a:t>
            </a:r>
            <a:r>
              <a:rPr lang="en-US" b="1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:</a:t>
            </a:r>
            <a:r>
              <a:rPr lang="en-US" dirty="0"/>
              <a:t> C++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IDE:</a:t>
            </a:r>
            <a:r>
              <a:rPr lang="en-US" dirty="0"/>
              <a:t> 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điều</a:t>
            </a:r>
            <a:r>
              <a:rPr lang="en-US" b="1" dirty="0"/>
              <a:t> </a:t>
            </a:r>
            <a:r>
              <a:rPr lang="en-US" b="1" dirty="0" err="1"/>
              <a:t>hành</a:t>
            </a:r>
            <a:r>
              <a:rPr lang="en-US" b="1" dirty="0"/>
              <a:t>:</a:t>
            </a:r>
            <a:r>
              <a:rPr lang="en-US" dirty="0"/>
              <a:t> Windows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1260C47C-9D8B-470A-E1F1-D1AE6D1B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64" y="1692725"/>
            <a:ext cx="751379" cy="845927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B04FF22-9793-2010-70DC-A01E5B537A78}"/>
              </a:ext>
            </a:extLst>
          </p:cNvPr>
          <p:cNvSpPr txBox="1">
            <a:spLocks/>
          </p:cNvSpPr>
          <p:nvPr/>
        </p:nvSpPr>
        <p:spPr>
          <a:xfrm>
            <a:off x="235077" y="2927691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 thư viện sử dụng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EC033EA-F387-0DFF-2F43-DAE692493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" y="3355352"/>
            <a:ext cx="828981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&lt;iostream&gt;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Quản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lý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đầu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đầu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xây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dựng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giao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diện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dòng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lệnh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thao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Blockchain.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&lt;string&gt;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Lưu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liệu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xử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lý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đến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hàm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sstream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Kết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hợp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liệu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mỗi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(index, data,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previousHash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tạo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đầu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hàm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&lt;functional&gt;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Dùng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std::hash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triển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hàm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cơ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bản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đảm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bảo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toàn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vẹn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liệu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15B37E66-2B47-4AC0-DDDA-9C2890692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18" y="1688313"/>
            <a:ext cx="1231106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5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69566-C034-D171-3371-6A552DA8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A0E3-C563-7EB2-648B-19D397B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thực nghiệm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AD087-2AEA-7746-D378-E896529D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FD93E8-A609-4E11-5EAA-237974E23BAE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B46E656-1565-6857-A331-46E5E17BEDDD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 xây dựng bộ </a:t>
            </a:r>
            <a:r>
              <a:rPr lang="vi-VN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</a:t>
            </a: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C7299E9-01D6-477C-6EA2-9E52327EB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40" y="1922295"/>
            <a:ext cx="5320764" cy="2305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826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250C0-8066-BFE5-BDC8-1D136113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9BA2-88C8-1E33-D697-328548C2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thực nghiệm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51205-82C1-41F6-878E-F59F41732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22F778E-52DF-2C06-D223-A75EFF102067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FC6A512-DB16-186F-0C17-C79A62236130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 kết quả </a:t>
            </a:r>
            <a:r>
              <a:rPr lang="vi-VN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</a:t>
            </a: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3740ED2-8D66-F494-881B-C14E23384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3" y="1643354"/>
            <a:ext cx="3410426" cy="183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E5D86A-2391-9177-FC62-D5BC20058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7" y="4015114"/>
            <a:ext cx="3426032" cy="1931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D0878F9-1A12-43EE-CCB4-38C70BAAA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54" y="1643354"/>
            <a:ext cx="3931761" cy="315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AB8A7B-FCF9-3198-DBC8-21190C54A40D}"/>
              </a:ext>
            </a:extLst>
          </p:cNvPr>
          <p:cNvSpPr txBox="1"/>
          <p:nvPr/>
        </p:nvSpPr>
        <p:spPr>
          <a:xfrm>
            <a:off x="1255724" y="345476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Calibri (Thân)"/>
              </a:rPr>
              <a:t>Thêm</a:t>
            </a:r>
            <a:r>
              <a:rPr lang="vi-VN" dirty="0"/>
              <a:t> khối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48BC1-869B-AE94-9F79-EC4D76D123C2}"/>
              </a:ext>
            </a:extLst>
          </p:cNvPr>
          <p:cNvSpPr txBox="1"/>
          <p:nvPr/>
        </p:nvSpPr>
        <p:spPr>
          <a:xfrm>
            <a:off x="1121072" y="5959747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Calibri (Thân)"/>
              </a:rPr>
              <a:t>Kiểm tra khối</a:t>
            </a:r>
            <a:endParaRPr lang="en-GB" dirty="0">
              <a:latin typeface="Calibri (Thân)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B113F-0B34-0C5B-7BCE-EB4537EEE0DD}"/>
              </a:ext>
            </a:extLst>
          </p:cNvPr>
          <p:cNvSpPr txBox="1"/>
          <p:nvPr/>
        </p:nvSpPr>
        <p:spPr>
          <a:xfrm>
            <a:off x="5716071" y="489651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Calibri (Thân)"/>
              </a:rPr>
              <a:t>Thống kê tần suất</a:t>
            </a:r>
            <a:endParaRPr lang="en-GB" dirty="0">
              <a:latin typeface="Calibri (Thân)"/>
            </a:endParaRPr>
          </a:p>
        </p:txBody>
      </p:sp>
    </p:spTree>
    <p:extLst>
      <p:ext uri="{BB962C8B-B14F-4D97-AF65-F5344CB8AC3E}">
        <p14:creationId xmlns:p14="http://schemas.microsoft.com/office/powerpoint/2010/main" val="218790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F6990-53CE-2FD3-D904-9EF13862B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EE58-1B21-0BC4-75C2-B6BCE557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thực nghiệm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86773-CFD1-44DE-5369-24F37C9F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85CC0F-CF05-138E-3095-25C1AFCE4644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B25D722-AF16-B07A-84D9-C9B151276D79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 kết quả </a:t>
            </a:r>
            <a:r>
              <a:rPr lang="vi-VN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</a:t>
            </a: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7E6BD8F-CC87-F3BF-E56D-01C4AFD4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7" y="1814604"/>
            <a:ext cx="3762900" cy="367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16187E-AAE2-0462-9E46-FC52EF89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11" y="1814604"/>
            <a:ext cx="3943900" cy="3162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2E19E-91C5-EC25-67C4-3DBA1193C5E2}"/>
              </a:ext>
            </a:extLst>
          </p:cNvPr>
          <p:cNvSpPr txBox="1"/>
          <p:nvPr/>
        </p:nvSpPr>
        <p:spPr>
          <a:xfrm>
            <a:off x="1311965" y="5562527"/>
            <a:ext cx="142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Calibri (Thân)"/>
              </a:rPr>
              <a:t>Hiện các khối</a:t>
            </a:r>
            <a:endParaRPr lang="en-GB" dirty="0">
              <a:latin typeface="Calibri (Thân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DF2F7-D150-A929-CB46-F40B77E91C71}"/>
              </a:ext>
            </a:extLst>
          </p:cNvPr>
          <p:cNvSpPr txBox="1"/>
          <p:nvPr/>
        </p:nvSpPr>
        <p:spPr>
          <a:xfrm>
            <a:off x="5989983" y="5122435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Calibri (Thân)"/>
              </a:rPr>
              <a:t>Tìm kiếm khối</a:t>
            </a:r>
            <a:endParaRPr lang="en-GB" dirty="0">
              <a:latin typeface="Calibri (Thân)"/>
            </a:endParaRPr>
          </a:p>
        </p:txBody>
      </p:sp>
    </p:spTree>
    <p:extLst>
      <p:ext uri="{BB962C8B-B14F-4D97-AF65-F5344CB8AC3E}">
        <p14:creationId xmlns:p14="http://schemas.microsoft.com/office/powerpoint/2010/main" val="67850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E635-A2C7-F53C-AAAA-4903F73CD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2AA6-F809-F1C5-E38F-DE9A66E9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về mức độ hoàn thành chung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02979-B377-C939-C7E6-4C2F17D4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36FDFA-47FD-5FEE-7D3B-42F76D6358C3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B71F2-2D25-781B-1942-1DCA3254889B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dung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hoàn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145CAE2-1E96-7595-B09D-B4F39098C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" y="1404493"/>
            <a:ext cx="832117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-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Cấu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trúc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dữ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liệu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  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Xây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dựng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danh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sách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kết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quản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lý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  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Triển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(Block)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thuộc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như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index, data,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previousHash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timestamp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427F148-75AE-7F93-175B-E83330A41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35" y="2875001"/>
            <a:ext cx="510146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-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Giải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thuật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chính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endParaRPr lang="vi-VN" altLang="en-US" sz="2400" dirty="0">
              <a:latin typeface="Calibri (Thân)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  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Thêm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  <a:endParaRPr kumimoji="0" lang="vi-V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vi-VN" altLang="en-US" dirty="0">
                <a:latin typeface="Calibri (Thân)"/>
              </a:rPr>
              <a:t>    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Kiểm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toàn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vẹn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(validate).</a:t>
            </a:r>
            <a:endParaRPr kumimoji="0" lang="vi-V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A134401-B9F4-90B4-E1F8-EB829AA2F47A}"/>
              </a:ext>
            </a:extLst>
          </p:cNvPr>
          <p:cNvSpPr txBox="1"/>
          <p:nvPr/>
        </p:nvSpPr>
        <p:spPr>
          <a:xfrm>
            <a:off x="500235" y="3969631"/>
            <a:ext cx="82284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latin typeface="Calibri (Thân)"/>
              </a:rPr>
              <a:t>- Đánh giá hiệu quả:</a:t>
            </a:r>
          </a:p>
          <a:p>
            <a:r>
              <a:rPr lang="vi-VN" dirty="0">
                <a:latin typeface="Calibri (Thân)"/>
              </a:rPr>
              <a:t>     + Đã đảm bảo chức năng cơ bản của một </a:t>
            </a:r>
            <a:r>
              <a:rPr lang="vi-VN" dirty="0" err="1">
                <a:latin typeface="Calibri (Thân)"/>
              </a:rPr>
              <a:t>Blockchain</a:t>
            </a:r>
            <a:r>
              <a:rPr lang="vi-VN" dirty="0">
                <a:latin typeface="Calibri (Thân)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 (Thân)"/>
              </a:rPr>
              <a:t>Lưu trữ dữ liệu liên tục và liên kết chặt chẽ giữa các khối.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 (Thân)"/>
              </a:rPr>
              <a:t>Bảo vệ dữ liệu qua cơ chế băm.</a:t>
            </a:r>
          </a:p>
          <a:p>
            <a:r>
              <a:rPr lang="vi-VN" dirty="0">
                <a:latin typeface="Calibri (Thân)"/>
              </a:rPr>
              <a:t>     + Tính toán băm và kiểm tra chuỗi khối nhanh, đáp ứng yêu cầu bài toán.</a:t>
            </a:r>
          </a:p>
        </p:txBody>
      </p:sp>
    </p:spTree>
    <p:extLst>
      <p:ext uri="{BB962C8B-B14F-4D97-AF65-F5344CB8AC3E}">
        <p14:creationId xmlns:p14="http://schemas.microsoft.com/office/powerpoint/2010/main" val="1948289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372FA-0F5F-B40A-B28B-4DF6F9FD2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82B9-A93E-8A25-12F7-D48ACF4B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Khó khăn, Giải pháp, Hạn chế và Hướng phát triển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51B24-2D9A-D6D2-5095-3700A621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5FE588-D63B-F1E8-B024-8F353E6262F3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9609C6-3900-2F1A-9657-7E900720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24" y="1568001"/>
            <a:ext cx="795148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vi-VN" altLang="en-US" b="1" dirty="0">
                <a:latin typeface="Calibri (Thân)"/>
              </a:rPr>
              <a:t>+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Khó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khăn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Hiểu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triển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cấu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trúc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Blockchain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từ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lý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thuyết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sang code.</a:t>
            </a:r>
            <a:endParaRPr kumimoji="0" lang="vi-V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Giải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pháp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Nghiên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cứu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sâu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về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danh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sách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kết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cách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quản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lý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các</a:t>
            </a:r>
            <a:r>
              <a:rPr lang="vi-VN" altLang="en-US" dirty="0"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(node).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Khó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khăn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toán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hàm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đảm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bảo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toàn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vẹn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liệu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  <a:endParaRPr kumimoji="0" lang="vi-V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Giải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pháp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dụng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std::hash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C++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tạo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hàm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đơn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giản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F44C1-C76D-CA6C-D03F-D1C08C8E5653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vi-V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khó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khăn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gặp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quyết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95F5659-DA01-7D06-A903-8F51A40124C5}"/>
              </a:ext>
            </a:extLst>
          </p:cNvPr>
          <p:cNvSpPr txBox="1">
            <a:spLocks/>
          </p:cNvSpPr>
          <p:nvPr/>
        </p:nvSpPr>
        <p:spPr>
          <a:xfrm>
            <a:off x="234823" y="2804648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vi-V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còn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tồn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DE9F06C-77FF-B68D-E6D4-DB528E212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24" y="3015567"/>
            <a:ext cx="837572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Hàm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std::hash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đơn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giản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chưa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đủ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bảo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mật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một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ứng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dụng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Blockchain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thực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tế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vi-VN" altLang="en-US" dirty="0">
                <a:latin typeface="Calibri (Thân)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Hiệu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năng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quản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lý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lớn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chưa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ưu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do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dụng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danh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sách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kết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Chưa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hợp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giao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diện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trực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hoặc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năng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nâng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cao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như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phân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quyền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đồng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liệu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5D1563E-136F-85F9-1076-87B7181D2C55}"/>
              </a:ext>
            </a:extLst>
          </p:cNvPr>
          <p:cNvSpPr txBox="1">
            <a:spLocks/>
          </p:cNvSpPr>
          <p:nvPr/>
        </p:nvSpPr>
        <p:spPr>
          <a:xfrm>
            <a:off x="234823" y="4503026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kumimoji="0" lang="vi-V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Hướng phát triển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BD7C101-7F14-B85A-E6D1-7389795BA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24" y="4703814"/>
            <a:ext cx="633333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Triển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hàm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mạnh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như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SHA-256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tăng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bảo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mật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dụng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cấu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trúc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liệu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tối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ưu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như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cây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(Merkle Tree). </a:t>
            </a:r>
          </a:p>
        </p:txBody>
      </p:sp>
    </p:spTree>
    <p:extLst>
      <p:ext uri="{BB962C8B-B14F-4D97-AF65-F5344CB8AC3E}">
        <p14:creationId xmlns:p14="http://schemas.microsoft.com/office/powerpoint/2010/main" val="466043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4400" dirty="0"/>
              <a:t>Cấu trúc dữ liệu và giải thuật</a:t>
            </a:r>
            <a:endParaRPr lang="en-US" sz="44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429000"/>
            <a:ext cx="774776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800" b="0" dirty="0"/>
              <a:t>Bài tập lớn</a:t>
            </a:r>
          </a:p>
          <a:p>
            <a:r>
              <a:rPr lang="vi-VN" sz="2800" b="0" dirty="0"/>
              <a:t>Chủ đề 4: Tạo và quản lí chuỗi khối (</a:t>
            </a:r>
            <a:r>
              <a:rPr lang="vi-VN" sz="2800" b="0" dirty="0" err="1"/>
              <a:t>blockchain</a:t>
            </a:r>
            <a:r>
              <a:rPr lang="vi-VN" sz="2800" b="0" dirty="0"/>
              <a:t>)</a:t>
            </a:r>
          </a:p>
          <a:p>
            <a:endParaRPr lang="vi-VN" sz="2800" b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A328C2F-1C41-01FF-D376-B24508C88387}"/>
              </a:ext>
            </a:extLst>
          </p:cNvPr>
          <p:cNvSpPr txBox="1">
            <a:spLocks/>
          </p:cNvSpPr>
          <p:nvPr/>
        </p:nvSpPr>
        <p:spPr>
          <a:xfrm>
            <a:off x="2325387" y="4713609"/>
            <a:ext cx="774776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000" b="0" dirty="0"/>
              <a:t>Giảng viên hướng dẫn: TS. Trần Thị Thanh Hải 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Giới thiệu bài toán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3846" cy="5303393"/>
          </a:xfrm>
        </p:spPr>
        <p:txBody>
          <a:bodyPr/>
          <a:lstStyle/>
          <a:p>
            <a:r>
              <a:rPr lang="vi-VN" b="1" dirty="0"/>
              <a:t>Động lực thực hiện bài toán 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7632C360-F73B-59A5-820A-1285D008B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579" y="1089040"/>
            <a:ext cx="3132768" cy="1663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943CFD7-3712-AEED-1700-1DD8CF144FB3}"/>
              </a:ext>
            </a:extLst>
          </p:cNvPr>
          <p:cNvSpPr txBox="1"/>
          <p:nvPr/>
        </p:nvSpPr>
        <p:spPr>
          <a:xfrm>
            <a:off x="364653" y="1493723"/>
            <a:ext cx="54115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i="1" dirty="0">
                <a:latin typeface="Calibri (Thân)"/>
              </a:rPr>
              <a:t>- </a:t>
            </a:r>
            <a:r>
              <a:rPr lang="en-US" sz="2000" i="1" dirty="0" err="1">
                <a:latin typeface="Calibri (Thân)"/>
              </a:rPr>
              <a:t>Dựa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trên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sự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phát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triển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mạnh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mẽ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của</a:t>
            </a:r>
            <a:r>
              <a:rPr lang="en-US" sz="2000" i="1" dirty="0">
                <a:latin typeface="Calibri (Thân)"/>
              </a:rPr>
              <a:t> Bitcoin </a:t>
            </a:r>
            <a:r>
              <a:rPr lang="en-US" sz="2000" i="1" dirty="0" err="1">
                <a:latin typeface="Calibri (Thân)"/>
              </a:rPr>
              <a:t>và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tầm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quan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trọng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cốt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lõi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của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công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nghệ</a:t>
            </a:r>
            <a:r>
              <a:rPr lang="en-US" sz="2000" i="1" dirty="0">
                <a:latin typeface="Calibri (Thân)"/>
              </a:rPr>
              <a:t> </a:t>
            </a:r>
            <a:r>
              <a:rPr lang="vi-VN" sz="2000" i="1" dirty="0" err="1">
                <a:latin typeface="Calibri (Thân)"/>
              </a:rPr>
              <a:t>blockchain</a:t>
            </a:r>
            <a:r>
              <a:rPr lang="vi-VN" sz="2000" i="1" dirty="0">
                <a:latin typeface="Calibri (Thân)"/>
              </a:rPr>
              <a:t>.</a:t>
            </a:r>
            <a:r>
              <a:rPr lang="en-US" sz="2000" i="1" dirty="0">
                <a:latin typeface="Calibri (Thân)"/>
              </a:rPr>
              <a:t> </a:t>
            </a:r>
            <a:r>
              <a:rPr lang="vi-VN" sz="2000" i="1" dirty="0">
                <a:latin typeface="Calibri (Thân)"/>
              </a:rPr>
              <a:t>N</a:t>
            </a:r>
            <a:r>
              <a:rPr lang="en-US" sz="2000" i="1" dirty="0" err="1">
                <a:latin typeface="Calibri (Thân)"/>
              </a:rPr>
              <a:t>hóm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em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quyết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định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chọn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đề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tài</a:t>
            </a:r>
            <a:r>
              <a:rPr lang="vi-VN" sz="2000" i="1" dirty="0">
                <a:latin typeface="Calibri (Thân)"/>
              </a:rPr>
              <a:t>: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Tạo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và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quản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lý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chuỗi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khối</a:t>
            </a:r>
            <a:r>
              <a:rPr lang="en-US" sz="2000" i="1" dirty="0">
                <a:latin typeface="Calibri (Thân)"/>
              </a:rPr>
              <a:t> </a:t>
            </a:r>
            <a:r>
              <a:rPr lang="en-US" sz="2000" i="1" dirty="0" err="1">
                <a:latin typeface="Calibri (Thân)"/>
              </a:rPr>
              <a:t>để</a:t>
            </a:r>
            <a:r>
              <a:rPr lang="vi-VN" sz="2000" i="1" dirty="0">
                <a:latin typeface="Calibri (Thân)"/>
              </a:rPr>
              <a:t> tìm hiểu cơ chế của </a:t>
            </a:r>
            <a:r>
              <a:rPr lang="vi-VN" sz="2000" i="1" dirty="0" err="1">
                <a:latin typeface="Calibri (Thân)"/>
              </a:rPr>
              <a:t>Blockchain</a:t>
            </a:r>
            <a:endParaRPr lang="en-US" sz="2000" i="1" dirty="0">
              <a:latin typeface="Calibri (Thân)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983FF20-10D9-92D3-DBD6-1B334D6DA697}"/>
              </a:ext>
            </a:extLst>
          </p:cNvPr>
          <p:cNvSpPr txBox="1">
            <a:spLocks/>
          </p:cNvSpPr>
          <p:nvPr/>
        </p:nvSpPr>
        <p:spPr>
          <a:xfrm>
            <a:off x="219217" y="2920419"/>
            <a:ext cx="8673846" cy="5303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Các ứng dụng trong thực tế: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A08F145-4EDD-9D3A-F0A2-9F9045D50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82" y="4832737"/>
            <a:ext cx="2608522" cy="13119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8B167E65-86BB-C0C9-F47C-892AD5EE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388" y="3422761"/>
            <a:ext cx="2277149" cy="1403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C2CA237E-B7A1-B2D7-CA50-EA2DA62BA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067" y="4224793"/>
            <a:ext cx="2070512" cy="1478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105B842D-1904-8156-7FED-F65F91596D23}"/>
              </a:ext>
            </a:extLst>
          </p:cNvPr>
          <p:cNvSpPr txBox="1"/>
          <p:nvPr/>
        </p:nvSpPr>
        <p:spPr>
          <a:xfrm>
            <a:off x="364653" y="3406041"/>
            <a:ext cx="52819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i="1" dirty="0">
                <a:latin typeface="Calibri (Thân)"/>
              </a:rPr>
              <a:t>- Ứ</a:t>
            </a:r>
            <a:r>
              <a:rPr lang="en-US" sz="2000" i="1" dirty="0">
                <a:latin typeface="Calibri (Thân)"/>
              </a:rPr>
              <a:t>ng </a:t>
            </a:r>
            <a:r>
              <a:rPr lang="en-US" sz="2000" i="1" dirty="0" err="1">
                <a:latin typeface="Calibri (Thân)"/>
              </a:rPr>
              <a:t>dụng</a:t>
            </a:r>
            <a:r>
              <a:rPr lang="en-US" sz="2000" i="1" dirty="0">
                <a:latin typeface="Calibri (Thân)"/>
              </a:rPr>
              <a:t> </a:t>
            </a:r>
            <a:r>
              <a:rPr lang="vi-VN" sz="2000" i="1" dirty="0" err="1">
                <a:latin typeface="Calibri (Thân)"/>
              </a:rPr>
              <a:t>blockchain</a:t>
            </a:r>
            <a:r>
              <a:rPr lang="en-US" sz="2000" i="1" dirty="0">
                <a:latin typeface="Calibri (Thân)"/>
              </a:rPr>
              <a:t> </a:t>
            </a:r>
            <a:r>
              <a:rPr lang="vi-VN" sz="2000" i="1" dirty="0">
                <a:latin typeface="Calibri (Thân)"/>
              </a:rPr>
              <a:t>trong:</a:t>
            </a:r>
            <a:r>
              <a:rPr lang="en-US" sz="2000" i="1" dirty="0">
                <a:latin typeface="Calibri (Thân)"/>
              </a:rPr>
              <a:t> </a:t>
            </a:r>
            <a:endParaRPr lang="vi-VN" sz="2000" i="1" dirty="0">
              <a:latin typeface="Calibri (Thân)"/>
            </a:endParaRPr>
          </a:p>
          <a:p>
            <a:r>
              <a:rPr lang="vi-VN" sz="2000" i="1" dirty="0">
                <a:latin typeface="Calibri (Thân)"/>
              </a:rPr>
              <a:t>       + giáo dục</a:t>
            </a:r>
          </a:p>
          <a:p>
            <a:r>
              <a:rPr lang="vi-VN" sz="2000" i="1" dirty="0">
                <a:latin typeface="Calibri (Thân)"/>
              </a:rPr>
              <a:t>       + y tế</a:t>
            </a:r>
          </a:p>
          <a:p>
            <a:r>
              <a:rPr lang="vi-VN" sz="2000" i="1" dirty="0">
                <a:latin typeface="Calibri (Thân)"/>
              </a:rPr>
              <a:t>       + ngân hàng….</a:t>
            </a:r>
            <a:endParaRPr lang="en-US" sz="2000" i="1" dirty="0">
              <a:latin typeface="Calibri (Thân)"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Thành viên nhóm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/>
              <a:t>Vũ Mạnh Dũng – 20233352</a:t>
            </a:r>
          </a:p>
          <a:p>
            <a:pPr marL="0" indent="0">
              <a:buNone/>
            </a:pPr>
            <a:r>
              <a:rPr lang="vi-VN" dirty="0"/>
              <a:t>   </a:t>
            </a:r>
            <a:r>
              <a:rPr lang="vi-VN" sz="2400" dirty="0">
                <a:latin typeface="Calibri (Thân)"/>
              </a:rPr>
              <a:t>+ Lên ý tưởng, thiết kế </a:t>
            </a:r>
            <a:r>
              <a:rPr lang="vi-VN" sz="2400" dirty="0" err="1">
                <a:latin typeface="Calibri (Thân)"/>
              </a:rPr>
              <a:t>slide</a:t>
            </a:r>
            <a:r>
              <a:rPr lang="vi-VN" sz="2400" dirty="0">
                <a:latin typeface="Calibri (Thân)"/>
              </a:rPr>
              <a:t>.</a:t>
            </a:r>
          </a:p>
          <a:p>
            <a:pPr marL="0" indent="0">
              <a:buNone/>
            </a:pPr>
            <a:r>
              <a:rPr lang="vi-VN" sz="2400" dirty="0">
                <a:latin typeface="Calibri (Thân)"/>
              </a:rPr>
              <a:t>    + Góp ý chỉnh sửa </a:t>
            </a:r>
            <a:r>
              <a:rPr lang="vi-VN" sz="2400" dirty="0" err="1">
                <a:latin typeface="Calibri (Thân)"/>
              </a:rPr>
              <a:t>code</a:t>
            </a:r>
            <a:r>
              <a:rPr lang="vi-VN" sz="2400" dirty="0">
                <a:latin typeface="Calibri (Thân)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400" dirty="0">
                <a:latin typeface="Calibri (Thân)"/>
              </a:rPr>
              <a:t> Đã hoàn thành 100%.</a:t>
            </a:r>
          </a:p>
          <a:p>
            <a:r>
              <a:rPr lang="vi-VN" dirty="0"/>
              <a:t>Lê Đình Minh Dương – 20233355</a:t>
            </a:r>
          </a:p>
          <a:p>
            <a:pPr marL="0" indent="0">
              <a:buNone/>
            </a:pPr>
            <a:r>
              <a:rPr lang="vi-VN" dirty="0"/>
              <a:t>   </a:t>
            </a:r>
            <a:r>
              <a:rPr lang="vi-VN" sz="2400" dirty="0">
                <a:latin typeface="Calibri (Thân)"/>
              </a:rPr>
              <a:t>+ Tìm hiểu về cách thức giải quyết vấn đề.</a:t>
            </a:r>
          </a:p>
          <a:p>
            <a:pPr marL="0" indent="0">
              <a:buNone/>
            </a:pPr>
            <a:r>
              <a:rPr lang="vi-VN" sz="2400" dirty="0">
                <a:latin typeface="Calibri (Thân)"/>
              </a:rPr>
              <a:t>    + Viết mã </a:t>
            </a:r>
            <a:r>
              <a:rPr lang="vi-VN" sz="2400" dirty="0" err="1">
                <a:latin typeface="Calibri (Thân)"/>
              </a:rPr>
              <a:t>code</a:t>
            </a:r>
            <a:r>
              <a:rPr lang="vi-VN" sz="2400" dirty="0">
                <a:latin typeface="Calibri (Thân)"/>
              </a:rPr>
              <a:t> cho toàn chương trình.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400" dirty="0">
                <a:latin typeface="Calibri (Thân)"/>
              </a:rPr>
              <a:t> Đã hoàn thành 100%.</a:t>
            </a:r>
            <a:endParaRPr lang="en-US" sz="2400" dirty="0">
              <a:latin typeface="Calibri (Thân)"/>
            </a:endParaRP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pháp giải quyết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315466-2C59-A7FB-851C-F9E8B6CED3B9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D4FC654-3AD6-478F-F230-06118E721191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 loại cấu trúc dữ liệu sử dụng:</a:t>
            </a:r>
          </a:p>
          <a:p>
            <a:pPr marL="0" indent="0">
              <a:buNone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220C7E0-92E1-744E-977B-5A0C009086EC}"/>
              </a:ext>
            </a:extLst>
          </p:cNvPr>
          <p:cNvSpPr txBox="1"/>
          <p:nvPr/>
        </p:nvSpPr>
        <p:spPr>
          <a:xfrm>
            <a:off x="495792" y="1530836"/>
            <a:ext cx="8183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latin typeface="Calibri (Thân)"/>
              </a:rPr>
              <a:t>- Danh sách liên kết đơn (</a:t>
            </a:r>
            <a:r>
              <a:rPr lang="vi-VN" sz="2000" b="1" dirty="0" err="1">
                <a:latin typeface="Calibri (Thân)"/>
              </a:rPr>
              <a:t>Singly</a:t>
            </a:r>
            <a:r>
              <a:rPr lang="vi-VN" sz="2000" b="1" dirty="0">
                <a:latin typeface="Calibri (Thân)"/>
              </a:rPr>
              <a:t> </a:t>
            </a:r>
            <a:r>
              <a:rPr lang="vi-VN" sz="2000" b="1" dirty="0" err="1">
                <a:latin typeface="Calibri (Thân)"/>
              </a:rPr>
              <a:t>Linked</a:t>
            </a:r>
            <a:r>
              <a:rPr lang="vi-VN" sz="2000" b="1" dirty="0">
                <a:latin typeface="Calibri (Thân)"/>
              </a:rPr>
              <a:t> </a:t>
            </a:r>
            <a:r>
              <a:rPr lang="vi-VN" sz="2000" b="1" dirty="0" err="1">
                <a:latin typeface="Calibri (Thân)"/>
              </a:rPr>
              <a:t>List</a:t>
            </a:r>
            <a:r>
              <a:rPr lang="vi-VN" sz="2000" b="1" dirty="0">
                <a:latin typeface="Calibri (Thân)"/>
              </a:rPr>
              <a:t>):</a:t>
            </a:r>
            <a:endParaRPr lang="vi-VN" sz="2000" dirty="0">
              <a:latin typeface="Calibri (Thân)"/>
            </a:endParaRPr>
          </a:p>
          <a:p>
            <a:r>
              <a:rPr lang="vi-VN" sz="2000" dirty="0">
                <a:latin typeface="Calibri (Thân)"/>
              </a:rPr>
              <a:t>    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6A92A48-54CC-696F-51EB-96CD2B3FF0D5}"/>
              </a:ext>
            </a:extLst>
          </p:cNvPr>
          <p:cNvSpPr txBox="1"/>
          <p:nvPr/>
        </p:nvSpPr>
        <p:spPr>
          <a:xfrm>
            <a:off x="463161" y="2848713"/>
            <a:ext cx="8328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latin typeface="Calibri (Thân)"/>
              </a:rPr>
              <a:t>- Chuỗi ký tự (</a:t>
            </a:r>
            <a:r>
              <a:rPr lang="vi-VN" sz="2000" b="1" dirty="0" err="1">
                <a:latin typeface="Calibri (Thân)"/>
              </a:rPr>
              <a:t>String</a:t>
            </a:r>
            <a:r>
              <a:rPr lang="vi-VN" sz="2000" b="1" dirty="0">
                <a:latin typeface="Calibri (Thân)"/>
              </a:rPr>
              <a:t>):</a:t>
            </a:r>
            <a:endParaRPr lang="vi-VN" sz="2000" dirty="0">
              <a:latin typeface="Calibri (Thân)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9B6E3-EA80-1F6F-8EE4-0AF5CF0885D7}"/>
              </a:ext>
            </a:extLst>
          </p:cNvPr>
          <p:cNvSpPr txBox="1">
            <a:spLocks/>
          </p:cNvSpPr>
          <p:nvPr/>
        </p:nvSpPr>
        <p:spPr>
          <a:xfrm>
            <a:off x="187751" y="3965059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 do lựa chọn:</a:t>
            </a:r>
          </a:p>
          <a:p>
            <a:pPr marL="0" indent="0">
              <a:buNone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5BD2771D-3504-5D6B-CBE0-9DEE3222B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43" y="5125462"/>
            <a:ext cx="81838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triển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tiết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kiệm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nhớ.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B93BD8D5-5D25-7B24-AD26-C993F26F7D29}"/>
              </a:ext>
            </a:extLst>
          </p:cNvPr>
          <p:cNvSpPr txBox="1"/>
          <p:nvPr/>
        </p:nvSpPr>
        <p:spPr>
          <a:xfrm>
            <a:off x="713232" y="1929174"/>
            <a:ext cx="81800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Calibri (Thân)"/>
              </a:rPr>
              <a:t>+ Mỗi khối (</a:t>
            </a:r>
            <a:r>
              <a:rPr lang="vi-VN" dirty="0" err="1">
                <a:latin typeface="Calibri (Thân)"/>
              </a:rPr>
              <a:t>block</a:t>
            </a:r>
            <a:r>
              <a:rPr lang="vi-VN" dirty="0">
                <a:latin typeface="Calibri (Thân)"/>
              </a:rPr>
              <a:t>) trong </a:t>
            </a:r>
            <a:r>
              <a:rPr lang="vi-VN" dirty="0" err="1">
                <a:latin typeface="Calibri (Thân)"/>
              </a:rPr>
              <a:t>blockchain</a:t>
            </a:r>
            <a:r>
              <a:rPr lang="vi-VN" dirty="0">
                <a:latin typeface="Calibri (Thân)"/>
              </a:rPr>
              <a:t> được nối với nhau bằng con trỏ, tạo thành danh sách liên kết.</a:t>
            </a:r>
          </a:p>
          <a:p>
            <a:r>
              <a:rPr lang="vi-VN" dirty="0">
                <a:latin typeface="Calibri (Thân)"/>
              </a:rPr>
              <a:t>+ Tính năng: Đảm bảo thứ tự các khối, dễ dàng thêm khối mới vào cuối chuỗi.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240B617-581B-D668-E8B5-526D0A177F66}"/>
              </a:ext>
            </a:extLst>
          </p:cNvPr>
          <p:cNvSpPr txBox="1"/>
          <p:nvPr/>
        </p:nvSpPr>
        <p:spPr>
          <a:xfrm>
            <a:off x="725043" y="3227297"/>
            <a:ext cx="807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Calibri (Thân)"/>
              </a:rPr>
              <a:t>+ Dùng để lưu trữ dữ liệu trong khối và các giá trị băm (</a:t>
            </a:r>
            <a:r>
              <a:rPr lang="vi-VN" dirty="0" err="1">
                <a:latin typeface="Calibri (Thân)"/>
              </a:rPr>
              <a:t>hash</a:t>
            </a:r>
            <a:r>
              <a:rPr lang="vi-VN" dirty="0">
                <a:latin typeface="Calibri (Thân)"/>
              </a:rPr>
              <a:t>, </a:t>
            </a:r>
            <a:r>
              <a:rPr lang="vi-VN" dirty="0" err="1">
                <a:latin typeface="Calibri (Thân)"/>
              </a:rPr>
              <a:t>previousHash</a:t>
            </a:r>
            <a:r>
              <a:rPr lang="vi-VN" dirty="0">
                <a:latin typeface="Calibri (Thân)"/>
              </a:rPr>
              <a:t>).</a:t>
            </a:r>
          </a:p>
          <a:p>
            <a:r>
              <a:rPr lang="vi-VN" dirty="0">
                <a:latin typeface="Calibri (Thân)"/>
              </a:rPr>
              <a:t>+ Tính năng: Xử lý linh hoạt các chuỗi văn bản và tính toán giá trị băm.</a:t>
            </a:r>
            <a:endParaRPr lang="en-US" dirty="0">
              <a:latin typeface="Calibri (Thân)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4A9CB4D8-4C51-0D69-AC0A-CB90AD0FFA65}"/>
              </a:ext>
            </a:extLst>
          </p:cNvPr>
          <p:cNvSpPr txBox="1"/>
          <p:nvPr/>
        </p:nvSpPr>
        <p:spPr>
          <a:xfrm>
            <a:off x="713232" y="4501120"/>
            <a:ext cx="7346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Phù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hợp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với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chất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Blockchain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mỗi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liên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kết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với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lang="vi-VN" altLang="en-US" dirty="0"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trước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qua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previousHash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).</a:t>
            </a:r>
            <a:endParaRPr lang="en-US" dirty="0">
              <a:latin typeface="Calibri (Thân)"/>
            </a:endParaRPr>
          </a:p>
        </p:txBody>
      </p:sp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5E4A-7497-9A99-F9B8-8324052F6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02A7B-19A3-8F44-8B9F-DE3C5CD4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pháp giải quyết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0E9CB-49DA-75B0-A187-6B74AAE6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AE986A2-A9EC-B237-7928-56AF3243836F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48BE4-E566-6C76-5B94-C9B24AD99C66}"/>
              </a:ext>
            </a:extLst>
          </p:cNvPr>
          <p:cNvSpPr txBox="1">
            <a:spLocks/>
          </p:cNvSpPr>
          <p:nvPr/>
        </p:nvSpPr>
        <p:spPr>
          <a:xfrm>
            <a:off x="250683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Calibri (Thân)"/>
              </a:rPr>
              <a:t>Cách khai báo 1 </a:t>
            </a:r>
            <a:r>
              <a:rPr lang="vi-VN" b="1" dirty="0" err="1">
                <a:latin typeface="Calibri (Thân)"/>
              </a:rPr>
              <a:t>Block</a:t>
            </a:r>
            <a:r>
              <a:rPr lang="vi-VN" b="1" dirty="0">
                <a:latin typeface="Calibri (Thân)"/>
              </a:rPr>
              <a:t>:</a:t>
            </a:r>
            <a:endParaRPr lang="en-US" b="1" dirty="0">
              <a:latin typeface="Calibri (Thân)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B74B2A88-EA72-3B06-0697-B6821BD1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682496"/>
            <a:ext cx="5705915" cy="4095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99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EF15D-F918-45B1-92BD-D2074990D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A4D1-13FC-2191-B9CE-59D34349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pháp giải quyết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C4CC9-7EAD-5B8B-7596-528B6C7E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018C5B2-840D-4A51-3F4D-DB9C779BD2AB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16E31C2-16E7-688D-712F-0C82836F5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66" y="1480055"/>
            <a:ext cx="864263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Khởi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tạo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(Genesis Block):</a:t>
            </a:r>
            <a:endParaRPr lang="vi-VN" altLang="en-US" sz="2200" dirty="0">
              <a:latin typeface="Calibri (Thân)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vi-VN" altLang="en-US" sz="2000" b="1" dirty="0">
                <a:latin typeface="Calibri (Thân)"/>
              </a:rPr>
              <a:t>     +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Phương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thức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endParaRPr lang="vi-VN" altLang="en-US" sz="2000" dirty="0">
              <a:latin typeface="Calibri (Thân)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vi-V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vi-VN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8AE19-E585-0B97-4508-5B6BC379BBB5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Khởi tạo và quản lý </a:t>
            </a:r>
            <a:r>
              <a:rPr lang="vi-VN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Blockchain</a:t>
            </a:r>
            <a:endParaRPr lang="vi-V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655CE09-87E3-F863-E57A-9BD6BC5FF68F}"/>
              </a:ext>
            </a:extLst>
          </p:cNvPr>
          <p:cNvSpPr txBox="1"/>
          <p:nvPr/>
        </p:nvSpPr>
        <p:spPr>
          <a:xfrm>
            <a:off x="1218707" y="2241296"/>
            <a:ext cx="7311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Tạo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đầu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tiên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(Genesis Block)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giá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trị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mặc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định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(index = 0, data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= "Genesis Block",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previousHash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= "0")</a:t>
            </a:r>
            <a:r>
              <a:rPr lang="vi-VN" altLang="en-US" dirty="0">
                <a:latin typeface="Calibri (Thân)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F3DE8D79-97ED-CDE4-6F87-D3092F0465B2}"/>
              </a:ext>
            </a:extLst>
          </p:cNvPr>
          <p:cNvSpPr txBox="1"/>
          <p:nvPr/>
        </p:nvSpPr>
        <p:spPr>
          <a:xfrm>
            <a:off x="850392" y="2887015"/>
            <a:ext cx="7792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/>
              <a:t>+ </a:t>
            </a:r>
            <a:r>
              <a:rPr lang="en-US" sz="2000" b="1" dirty="0"/>
              <a:t>Ý </a:t>
            </a:r>
            <a:r>
              <a:rPr lang="en-US" sz="2000" b="1" dirty="0" err="1"/>
              <a:t>nghĩa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dirty="0"/>
              <a:t>Genesis Block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Blockchain.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624FB54E-AC86-E29E-CDE1-A8C174BF48E7}"/>
              </a:ext>
            </a:extLst>
          </p:cNvPr>
          <p:cNvSpPr txBox="1"/>
          <p:nvPr/>
        </p:nvSpPr>
        <p:spPr>
          <a:xfrm>
            <a:off x="491220" y="3279416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200" b="1" dirty="0">
                <a:latin typeface="Calibri (Thân)"/>
              </a:rPr>
              <a:t>2. Thêm khối mới</a:t>
            </a:r>
            <a:endParaRPr lang="en-US" sz="2200" b="1" dirty="0">
              <a:latin typeface="Calibri (Thân)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086A6A32-CFF0-9CA7-346A-206D9EEAED43}"/>
              </a:ext>
            </a:extLst>
          </p:cNvPr>
          <p:cNvSpPr txBox="1"/>
          <p:nvPr/>
        </p:nvSpPr>
        <p:spPr>
          <a:xfrm>
            <a:off x="850392" y="372707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latin typeface="Calibri (Thân)"/>
              </a:rPr>
              <a:t>+ Phương thức:</a:t>
            </a:r>
            <a:endParaRPr lang="en-US" sz="2000" b="1" dirty="0">
              <a:latin typeface="Calibri (Thân)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28E6DFB-1C8E-E8A7-B014-26801EBB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707" y="3804319"/>
            <a:ext cx="64475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Tạo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thông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tin: index, data, pr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eviousHash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timestamp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vi-VN" altLang="en-US" dirty="0">
                <a:latin typeface="Calibri (Thân)"/>
              </a:rPr>
              <a:t>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toán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hash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dựa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index, data,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pr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eviousHash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timestamp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vi-VN" altLang="en-US" dirty="0">
                <a:latin typeface="Calibri (Thân)"/>
              </a:rPr>
              <a:t>-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Liên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kết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cuối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 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8B793A5-0CE0-3629-1F1F-4E676DC2914A}"/>
              </a:ext>
            </a:extLst>
          </p:cNvPr>
          <p:cNvSpPr txBox="1"/>
          <p:nvPr/>
        </p:nvSpPr>
        <p:spPr>
          <a:xfrm>
            <a:off x="363204" y="4756827"/>
            <a:ext cx="756208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endParaRPr lang="vi-VN" dirty="0">
              <a:latin typeface="Calibri (Thân)"/>
            </a:endParaRPr>
          </a:p>
          <a:p>
            <a:pPr lvl="1"/>
            <a:r>
              <a:rPr lang="vi-VN" sz="2000" b="1" dirty="0">
                <a:latin typeface="Calibri (Thân)"/>
              </a:rPr>
              <a:t>+ Ý nghĩa: </a:t>
            </a:r>
            <a:r>
              <a:rPr lang="vi-VN" dirty="0">
                <a:latin typeface="Calibri (Thân)"/>
              </a:rPr>
              <a:t>Bảo đảm mỗi khối liên kết chặt chẽ với khối trước đó.</a:t>
            </a:r>
          </a:p>
        </p:txBody>
      </p:sp>
    </p:spTree>
    <p:extLst>
      <p:ext uri="{BB962C8B-B14F-4D97-AF65-F5344CB8AC3E}">
        <p14:creationId xmlns:p14="http://schemas.microsoft.com/office/powerpoint/2010/main" val="199841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E8CE6-7E60-A741-A6B4-BB0099698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F54B-6AB8-C031-9B00-4DEAF8C9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pháp giải quyết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A8FCE-7422-EBE4-F95B-1F8469ED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B318654-FC56-C6CA-238E-AF2AEDC17EBF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9C3C122-4522-C3C0-36ED-3DFDDB228A61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 đảm tính toàn vẹn</a:t>
            </a:r>
          </a:p>
          <a:p>
            <a:pPr marL="0" indent="0">
              <a:buNone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76CC7EE-993C-21B2-B032-43802FEBA451}"/>
              </a:ext>
            </a:extLst>
          </p:cNvPr>
          <p:cNvSpPr txBox="1"/>
          <p:nvPr/>
        </p:nvSpPr>
        <p:spPr>
          <a:xfrm>
            <a:off x="576072" y="1433822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200" b="1" dirty="0">
                <a:latin typeface="Calibri (Thân)"/>
                <a:cs typeface="Vani" panose="020B0502040204020203" pitchFamily="18" charset="0"/>
              </a:rPr>
              <a:t>1. </a:t>
            </a:r>
            <a:r>
              <a:rPr lang="en-US" sz="2200" b="1" dirty="0" err="1">
                <a:latin typeface="Calibri (Thân)"/>
                <a:cs typeface="Vani" panose="020B0502040204020203" pitchFamily="18" charset="0"/>
              </a:rPr>
              <a:t>Hàm</a:t>
            </a:r>
            <a:r>
              <a:rPr lang="en-US" sz="2200" b="1" dirty="0">
                <a:latin typeface="Calibri (Thân)"/>
                <a:cs typeface="Vani" panose="020B0502040204020203" pitchFamily="18" charset="0"/>
              </a:rPr>
              <a:t> </a:t>
            </a:r>
            <a:r>
              <a:rPr lang="en-US" sz="2200" b="1" dirty="0" err="1">
                <a:latin typeface="Calibri (Thân)"/>
                <a:cs typeface="Vani" panose="020B0502040204020203" pitchFamily="18" charset="0"/>
              </a:rPr>
              <a:t>băm</a:t>
            </a:r>
            <a:r>
              <a:rPr lang="en-US" sz="2200" b="1" dirty="0">
                <a:latin typeface="Calibri (Thân)"/>
                <a:cs typeface="Vani" panose="020B0502040204020203" pitchFamily="18" charset="0"/>
              </a:rPr>
              <a:t> (Hash Function):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DCF4739-253B-198A-83B4-E0618C9FF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24" y="1726210"/>
            <a:ext cx="8147625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Phương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thức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    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dụng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std::hash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toán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mã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(hash)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từng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vi-VN" altLang="en-US" dirty="0">
                <a:latin typeface="Calibri (Thân)"/>
              </a:rPr>
              <a:t>      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Hàm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băm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được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dựa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dung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(index, data, pr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eviousHash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 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timestamp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026B518-5F43-1108-02D5-F9324FDB58D0}"/>
              </a:ext>
            </a:extLst>
          </p:cNvPr>
          <p:cNvSpPr txBox="1"/>
          <p:nvPr/>
        </p:nvSpPr>
        <p:spPr>
          <a:xfrm>
            <a:off x="808624" y="2908538"/>
            <a:ext cx="77593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latin typeface="Calibri (Thân)"/>
              </a:rPr>
              <a:t>+ </a:t>
            </a:r>
            <a:r>
              <a:rPr lang="en-US" sz="2000" b="1" dirty="0">
                <a:latin typeface="Calibri (Thân)"/>
              </a:rPr>
              <a:t>Ý </a:t>
            </a:r>
            <a:r>
              <a:rPr lang="en-US" sz="2000" b="1" dirty="0" err="1">
                <a:latin typeface="Calibri (Thân)"/>
              </a:rPr>
              <a:t>nghĩa</a:t>
            </a:r>
            <a:r>
              <a:rPr lang="en-US" sz="2000" b="1" dirty="0">
                <a:latin typeface="Calibri (Thân)"/>
              </a:rPr>
              <a:t>:</a:t>
            </a:r>
            <a:endParaRPr lang="vi-VN" sz="2000" b="1" dirty="0">
              <a:latin typeface="Calibri (Thân)"/>
            </a:endParaRPr>
          </a:p>
          <a:p>
            <a:r>
              <a:rPr lang="vi-VN" b="1" dirty="0">
                <a:latin typeface="Calibri (Thân)"/>
              </a:rPr>
              <a:t>      </a:t>
            </a:r>
            <a:r>
              <a:rPr lang="vi-VN" dirty="0">
                <a:latin typeface="Calibri (Thân)"/>
              </a:rPr>
              <a:t>- </a:t>
            </a:r>
            <a:r>
              <a:rPr lang="en-US" dirty="0" err="1">
                <a:latin typeface="Calibri (Thân)"/>
              </a:rPr>
              <a:t>Đảm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bảo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mỗi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khối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có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mã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định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danh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duy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nhất</a:t>
            </a:r>
            <a:r>
              <a:rPr lang="en-US" dirty="0">
                <a:latin typeface="Calibri (Thân)"/>
              </a:rPr>
              <a:t>.</a:t>
            </a:r>
          </a:p>
          <a:p>
            <a:r>
              <a:rPr lang="vi-VN" dirty="0">
                <a:latin typeface="Calibri (Thân)"/>
              </a:rPr>
              <a:t>      - </a:t>
            </a:r>
            <a:r>
              <a:rPr lang="en-US" dirty="0" err="1">
                <a:latin typeface="Calibri (Thân)"/>
              </a:rPr>
              <a:t>Bất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kỳ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thay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đổi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nhỏ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nào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trong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dữ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liệu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sẽ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làm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thay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đổi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mã</a:t>
            </a:r>
            <a:r>
              <a:rPr lang="en-US" dirty="0">
                <a:latin typeface="Calibri (Thân)"/>
              </a:rPr>
              <a:t> </a:t>
            </a:r>
            <a:r>
              <a:rPr lang="en-US" dirty="0" err="1">
                <a:latin typeface="Calibri (Thân)"/>
              </a:rPr>
              <a:t>băm</a:t>
            </a:r>
            <a:r>
              <a:rPr lang="en-US" dirty="0">
                <a:latin typeface="Calibri (Thân)"/>
              </a:rPr>
              <a:t>.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F7EE9CC5-18EC-E744-F04F-D7DBDF9FCED5}"/>
              </a:ext>
            </a:extLst>
          </p:cNvPr>
          <p:cNvSpPr txBox="1"/>
          <p:nvPr/>
        </p:nvSpPr>
        <p:spPr>
          <a:xfrm>
            <a:off x="576072" y="3808784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200" b="1" dirty="0">
                <a:latin typeface="Calibri (Thân)"/>
                <a:cs typeface="Vani" panose="020B0502040204020203" pitchFamily="18" charset="0"/>
              </a:rPr>
              <a:t>2. Kiểm tra tính toàn vẹn (</a:t>
            </a:r>
            <a:r>
              <a:rPr lang="vi-VN" sz="2200" b="1" dirty="0" err="1">
                <a:latin typeface="Calibri (Thân)"/>
                <a:cs typeface="Vani" panose="020B0502040204020203" pitchFamily="18" charset="0"/>
              </a:rPr>
              <a:t>validation</a:t>
            </a:r>
            <a:r>
              <a:rPr lang="vi-VN" sz="2200" b="1" dirty="0">
                <a:latin typeface="Calibri (Thân)"/>
                <a:cs typeface="Vani" panose="020B0502040204020203" pitchFamily="18" charset="0"/>
              </a:rPr>
              <a:t>):</a:t>
            </a:r>
            <a:endParaRPr lang="en-US" sz="2200" b="1" dirty="0">
              <a:latin typeface="Calibri (Thân)"/>
              <a:cs typeface="Vani" panose="020B0502040204020203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612F65C-14B2-0E5D-6646-36BDFA0AF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50" y="4172585"/>
            <a:ext cx="8100299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Phương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thức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    -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Duyệt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từng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trong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</a:p>
          <a:p>
            <a:pPr marL="1200150" lvl="2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So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sánh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hash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mỗi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với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kết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quả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hàm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calculateHash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().</a:t>
            </a:r>
          </a:p>
          <a:p>
            <a:pPr marL="1200150" lvl="2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Kiểm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tính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nhất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quán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giữa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previousHash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hiện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tại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hash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vi-VN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trước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32E779FC-DE02-16A8-B229-67C5E52EB9AA}"/>
              </a:ext>
            </a:extLst>
          </p:cNvPr>
          <p:cNvSpPr txBox="1"/>
          <p:nvPr/>
        </p:nvSpPr>
        <p:spPr>
          <a:xfrm>
            <a:off x="855950" y="56631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/>
              <a:t>+ </a:t>
            </a:r>
            <a:r>
              <a:rPr lang="en-US" sz="2000" b="1" dirty="0"/>
              <a:t>Ý </a:t>
            </a:r>
            <a:r>
              <a:rPr lang="en-US" sz="2000" b="1" dirty="0" err="1"/>
              <a:t>nghĩa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453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05EC8-E025-CB3C-E6AC-35176FB7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6826-487F-8B4A-C167-603ACB9E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pháp giải quyết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9969C-6622-9A7C-CF9C-325F4EEB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846277B-0A79-8172-277C-9535CDFB0899}"/>
              </a:ext>
            </a:extLst>
          </p:cNvPr>
          <p:cNvSpPr txBox="1">
            <a:spLocks/>
          </p:cNvSpPr>
          <p:nvPr/>
        </p:nvSpPr>
        <p:spPr>
          <a:xfrm>
            <a:off x="250683" y="994775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CD0BB3C-D353-C7D1-7A7C-001684DE6D74}"/>
              </a:ext>
            </a:extLst>
          </p:cNvPr>
          <p:cNvSpPr txBox="1">
            <a:spLocks/>
          </p:cNvSpPr>
          <p:nvPr/>
        </p:nvSpPr>
        <p:spPr>
          <a:xfrm>
            <a:off x="219217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B3EF2-7AAB-294E-29AE-78DE5E04EBB5}"/>
              </a:ext>
            </a:extLst>
          </p:cNvPr>
          <p:cNvSpPr txBox="1">
            <a:spLocks/>
          </p:cNvSpPr>
          <p:nvPr/>
        </p:nvSpPr>
        <p:spPr>
          <a:xfrm>
            <a:off x="282149" y="994774"/>
            <a:ext cx="8674100" cy="4868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 kiếm và hiển thị </a:t>
            </a:r>
            <a:r>
              <a:rPr lang="vi-VN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Blockchain</a:t>
            </a:r>
            <a:endParaRPr lang="vi-V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9B6A456-6DBE-D524-FACD-B2479EF46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42" y="1426973"/>
            <a:ext cx="737092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1.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Tìm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kiếm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  +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Phương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thức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Duyệt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tuần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tự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từ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Genesis Block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tìm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có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data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khớp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yêu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cầu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EF9A4B0-AC95-8565-B770-3A9B4EBE721B}"/>
              </a:ext>
            </a:extLst>
          </p:cNvPr>
          <p:cNvSpPr txBox="1"/>
          <p:nvPr/>
        </p:nvSpPr>
        <p:spPr>
          <a:xfrm>
            <a:off x="791155" y="2319526"/>
            <a:ext cx="6404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/>
              <a:t>+ </a:t>
            </a:r>
            <a:r>
              <a:rPr lang="en-US" sz="2000" b="1" dirty="0"/>
              <a:t>Ý </a:t>
            </a:r>
            <a:r>
              <a:rPr lang="en-US" sz="2000" b="1" dirty="0" err="1"/>
              <a:t>nghĩa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Blockchain.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BA32238-8076-855E-493D-8F302B227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43" y="2673470"/>
            <a:ext cx="8213698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2.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Hiển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thị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Blockchain: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 </a:t>
            </a:r>
            <a:r>
              <a:rPr kumimoji="0" lang="vi-V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Phương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thức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Duyệt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qua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toàn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bộ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chuỗi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thông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tin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mỗi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khối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 index, data,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previousHash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hash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,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timestamp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  </a:t>
            </a:r>
            <a:r>
              <a:rPr kumimoji="0" lang="vi-V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+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Ý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nghĩa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Giúp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trực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quan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hóa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cấu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trúc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nội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dung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của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Thân)"/>
              </a:rPr>
              <a:t> Blockchain.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Thân)"/>
            </a:endParaRPr>
          </a:p>
        </p:txBody>
      </p:sp>
    </p:spTree>
    <p:extLst>
      <p:ext uri="{BB962C8B-B14F-4D97-AF65-F5344CB8AC3E}">
        <p14:creationId xmlns:p14="http://schemas.microsoft.com/office/powerpoint/2010/main" val="39652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</TotalTime>
  <Words>1278</Words>
  <Application>Microsoft Office PowerPoint</Application>
  <PresentationFormat>On-screen Show (4:3)</PresentationFormat>
  <Paragraphs>143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(Thân)</vt:lpstr>
      <vt:lpstr>Lato</vt:lpstr>
      <vt:lpstr>Wingdings</vt:lpstr>
      <vt:lpstr>Office Theme</vt:lpstr>
      <vt:lpstr>PowerPoint Presentation</vt:lpstr>
      <vt:lpstr>PowerPoint Presentation</vt:lpstr>
      <vt:lpstr>Giới thiệu bài toán</vt:lpstr>
      <vt:lpstr>Thành viên nhóm</vt:lpstr>
      <vt:lpstr>Phương pháp giải quyết</vt:lpstr>
      <vt:lpstr>Phương pháp giải quyết</vt:lpstr>
      <vt:lpstr>Phương pháp giải quyết</vt:lpstr>
      <vt:lpstr>Phương pháp giải quyết</vt:lpstr>
      <vt:lpstr>Phương pháp giải quyết</vt:lpstr>
      <vt:lpstr>Phương pháp giải quyết</vt:lpstr>
      <vt:lpstr>Kết quả thực nghiệm</vt:lpstr>
      <vt:lpstr>Kết quả thực nghiệm</vt:lpstr>
      <vt:lpstr>Kết quả thực nghiệm</vt:lpstr>
      <vt:lpstr>Đánh giá về mức độ hoàn thành chung</vt:lpstr>
      <vt:lpstr>Khó khăn, Giải pháp, Hạn chế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Dương Lê</cp:lastModifiedBy>
  <cp:revision>50</cp:revision>
  <dcterms:created xsi:type="dcterms:W3CDTF">2021-05-28T04:32:29Z</dcterms:created>
  <dcterms:modified xsi:type="dcterms:W3CDTF">2024-12-26T07:33:59Z</dcterms:modified>
</cp:coreProperties>
</file>